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Başlık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Oval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24.08.2016</a:t>
            </a:fld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24.08.2016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24.08.2016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24.08.2016</a:t>
            </a:fld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24.08.2016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24.08.2016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24.08.2016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2" name="31 İçerik Yer Tutucusu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4" name="33 İçerik Yer Tutucusu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10" name="9 Düz Bağlayıcı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24.08.2016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24.08.2016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İçerik Yer Tutucusu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1" name="30 Başlık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24.08.2016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24.08.2016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24.08.2016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3852656"/>
          </a:xfrm>
        </p:spPr>
        <p:txBody>
          <a:bodyPr/>
          <a:lstStyle/>
          <a:p>
            <a:r>
              <a:rPr lang="tr-TR" b="1" dirty="0" smtClean="0"/>
              <a:t>Öğretim Görevlisi </a:t>
            </a:r>
            <a:br>
              <a:rPr lang="tr-TR" b="1" dirty="0" smtClean="0"/>
            </a:br>
            <a:r>
              <a:rPr lang="tr-TR" b="1" dirty="0" smtClean="0"/>
              <a:t>Alper Talha Karadeniz</a:t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Veri </a:t>
            </a:r>
            <a:r>
              <a:rPr lang="tr-TR" b="1" smtClean="0"/>
              <a:t>Tabanı 2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i="1" dirty="0" smtClean="0"/>
              <a:t>VİEW (GÖRÜNTÜ)</a:t>
            </a:r>
          </a:p>
          <a:p>
            <a:pPr>
              <a:buNone/>
            </a:pPr>
            <a:endParaRPr lang="tr-TR" b="1" i="1" dirty="0" smtClean="0"/>
          </a:p>
          <a:p>
            <a:pPr lvl="1">
              <a:buFont typeface="Wingdings" pitchFamily="2" charset="2"/>
              <a:buChar char="Ø"/>
            </a:pPr>
            <a:r>
              <a:rPr lang="tr-TR" b="1" i="1" dirty="0" smtClean="0"/>
              <a:t>Bazen, tabloları olduklarından farklı gösterecek filtrelere ihtiyaç duyulur. Bu türden işlevler için VIEW kullanılır. VIEW ’</a:t>
            </a:r>
            <a:r>
              <a:rPr lang="tr-TR" b="1" i="1" dirty="0" err="1" smtClean="0"/>
              <a:t>ler</a:t>
            </a:r>
            <a:r>
              <a:rPr lang="tr-TR" b="1" i="1" dirty="0" smtClean="0"/>
              <a:t>, saklanmış sorgulardan ibarettirler. Aslında tablo gibi kullanılsa da hâlihazırda böyle bir tablo veritabanında bulunmaz, sadece </a:t>
            </a:r>
            <a:r>
              <a:rPr lang="tr-TR" b="1" i="1" dirty="0" err="1" smtClean="0"/>
              <a:t>view</a:t>
            </a:r>
            <a:r>
              <a:rPr lang="tr-TR" b="1" i="1" dirty="0" smtClean="0"/>
              <a:t>(görüntüsü) bulunur.</a:t>
            </a:r>
            <a:endParaRPr lang="tr-TR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95892"/>
          </a:xfrm>
        </p:spPr>
        <p:txBody>
          <a:bodyPr/>
          <a:lstStyle/>
          <a:p>
            <a:pPr lvl="1">
              <a:buNone/>
            </a:pPr>
            <a:r>
              <a:rPr lang="tr-TR" b="1" i="1" dirty="0" smtClean="0"/>
              <a:t>VIEW ’</a:t>
            </a:r>
            <a:r>
              <a:rPr lang="tr-TR" b="1" i="1" dirty="0" err="1" smtClean="0"/>
              <a:t>ler</a:t>
            </a:r>
            <a:r>
              <a:rPr lang="tr-TR" b="1" i="1" dirty="0" smtClean="0"/>
              <a:t> şu görevler için kullanılır:</a:t>
            </a:r>
          </a:p>
          <a:p>
            <a:pPr>
              <a:buNone/>
            </a:pPr>
            <a:endParaRPr lang="tr-TR" b="1" i="1" dirty="0" smtClean="0"/>
          </a:p>
          <a:p>
            <a:pPr marL="514350" indent="-514350">
              <a:buFont typeface="+mj-lt"/>
              <a:buAutoNum type="alphaLcParenR"/>
            </a:pPr>
            <a:r>
              <a:rPr lang="tr-TR" i="1" dirty="0" smtClean="0"/>
              <a:t>Kullanıcıların bazı kritik tabloların sadece belli sütunlarını veya satırlarını görmesi istenildiğinde</a:t>
            </a:r>
          </a:p>
          <a:p>
            <a:pPr marL="514350" indent="-514350">
              <a:buFont typeface="+mj-lt"/>
              <a:buAutoNum type="alphaLcParenR"/>
            </a:pPr>
            <a:r>
              <a:rPr lang="tr-TR" i="1" dirty="0" smtClean="0"/>
              <a:t>Kullanıcıların, çeşitli birim dönüşümlerinden geçmiş değerler görmeleri gerektiğinde</a:t>
            </a:r>
          </a:p>
          <a:p>
            <a:pPr marL="514350" indent="-514350">
              <a:buFont typeface="+mj-lt"/>
              <a:buAutoNum type="alphaLcParenR"/>
            </a:pPr>
            <a:r>
              <a:rPr lang="tr-TR" i="1" dirty="0" smtClean="0"/>
              <a:t>Hâlihazırdaki tablolarda var olan verilerin başka bir tablo formatında sunulması gerektiğinde</a:t>
            </a:r>
          </a:p>
          <a:p>
            <a:pPr marL="514350" indent="-514350">
              <a:buFont typeface="+mj-lt"/>
              <a:buAutoNum type="alphaLcParenR"/>
            </a:pPr>
            <a:r>
              <a:rPr lang="tr-TR" i="1" dirty="0" smtClean="0"/>
              <a:t>Çok karmaşık sorguları basitleştirmek için,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95958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b="1" i="1" dirty="0" smtClean="0"/>
              <a:t>CREATE VIEW </a:t>
            </a:r>
            <a:r>
              <a:rPr lang="en-US" b="1" i="1" dirty="0" err="1" smtClean="0"/>
              <a:t>view_adi</a:t>
            </a:r>
            <a:r>
              <a:rPr lang="en-US" b="1" i="1" dirty="0" smtClean="0"/>
              <a:t> [(kolon1,kolon2...)] AS</a:t>
            </a:r>
          </a:p>
          <a:p>
            <a:pPr lvl="1">
              <a:buNone/>
            </a:pPr>
            <a:r>
              <a:rPr lang="tr-TR" b="1" i="1" dirty="0" smtClean="0"/>
              <a:t>SELECT tablo1.kolon_adi_1, tablo2.kolon_adi_1</a:t>
            </a:r>
          </a:p>
          <a:p>
            <a:pPr lvl="1">
              <a:buNone/>
            </a:pPr>
            <a:r>
              <a:rPr lang="tr-TR" b="1" i="1" dirty="0" smtClean="0"/>
              <a:t>FROM tablo_adi_1, tablo_adi_2;</a:t>
            </a:r>
          </a:p>
          <a:p>
            <a:pPr>
              <a:buNone/>
            </a:pPr>
            <a:endParaRPr lang="tr-TR" b="1" i="1" dirty="0" smtClean="0"/>
          </a:p>
          <a:p>
            <a:pPr>
              <a:buNone/>
            </a:pPr>
            <a:r>
              <a:rPr lang="tr-TR" b="1" i="1" dirty="0" smtClean="0"/>
              <a:t>	Mesela biz veri tabanımızdan ismi "</a:t>
            </a:r>
            <a:r>
              <a:rPr lang="tr-TR" b="1" i="1" dirty="0" err="1" smtClean="0"/>
              <a:t>burak</a:t>
            </a:r>
            <a:r>
              <a:rPr lang="tr-TR" b="1" i="1" dirty="0" smtClean="0"/>
              <a:t> olanları </a:t>
            </a:r>
            <a:r>
              <a:rPr lang="tr-TR" b="1" i="1" dirty="0" err="1" smtClean="0"/>
              <a:t>gosteren</a:t>
            </a:r>
            <a:r>
              <a:rPr lang="tr-TR" b="1" i="1" dirty="0" smtClean="0"/>
              <a:t> bir </a:t>
            </a:r>
            <a:r>
              <a:rPr lang="tr-TR" b="1" i="1" dirty="0" err="1" smtClean="0"/>
              <a:t>view</a:t>
            </a:r>
            <a:r>
              <a:rPr lang="tr-TR" b="1" i="1" dirty="0" smtClean="0"/>
              <a:t> oluşturmak istersek;</a:t>
            </a:r>
          </a:p>
          <a:p>
            <a:pPr>
              <a:buNone/>
            </a:pPr>
            <a:endParaRPr lang="tr-TR" b="1" i="1" dirty="0" smtClean="0"/>
          </a:p>
          <a:p>
            <a:pPr lvl="2">
              <a:buNone/>
            </a:pPr>
            <a:r>
              <a:rPr lang="tr-TR" b="1" i="1" dirty="0" err="1" smtClean="0">
                <a:solidFill>
                  <a:schemeClr val="bg1"/>
                </a:solidFill>
              </a:rPr>
              <a:t>create</a:t>
            </a:r>
            <a:r>
              <a:rPr lang="tr-TR" b="1" i="1" dirty="0" smtClean="0">
                <a:solidFill>
                  <a:schemeClr val="bg1"/>
                </a:solidFill>
              </a:rPr>
              <a:t> </a:t>
            </a:r>
            <a:r>
              <a:rPr lang="tr-TR" b="1" i="1" dirty="0" err="1" smtClean="0">
                <a:solidFill>
                  <a:schemeClr val="bg1"/>
                </a:solidFill>
              </a:rPr>
              <a:t>view</a:t>
            </a:r>
            <a:r>
              <a:rPr lang="tr-TR" b="1" i="1" dirty="0" smtClean="0">
                <a:solidFill>
                  <a:schemeClr val="bg1"/>
                </a:solidFill>
              </a:rPr>
              <a:t> </a:t>
            </a:r>
            <a:r>
              <a:rPr lang="tr-TR" b="1" i="1" dirty="0" err="1" smtClean="0">
                <a:solidFill>
                  <a:schemeClr val="bg1"/>
                </a:solidFill>
              </a:rPr>
              <a:t>ismiburakolanlar</a:t>
            </a:r>
            <a:r>
              <a:rPr lang="tr-TR" b="1" i="1" dirty="0" smtClean="0">
                <a:solidFill>
                  <a:schemeClr val="bg1"/>
                </a:solidFill>
              </a:rPr>
              <a:t> as</a:t>
            </a:r>
          </a:p>
          <a:p>
            <a:pPr lvl="2">
              <a:buNone/>
            </a:pPr>
            <a:r>
              <a:rPr lang="en-US" b="1" i="1" dirty="0" smtClean="0">
                <a:solidFill>
                  <a:schemeClr val="bg1"/>
                </a:solidFill>
              </a:rPr>
              <a:t>select * from </a:t>
            </a:r>
            <a:r>
              <a:rPr lang="en-US" b="1" i="1" dirty="0" err="1" smtClean="0">
                <a:solidFill>
                  <a:schemeClr val="bg1"/>
                </a:solidFill>
              </a:rPr>
              <a:t>ogrenci</a:t>
            </a:r>
            <a:r>
              <a:rPr lang="en-US" b="1" i="1" dirty="0" smtClean="0">
                <a:solidFill>
                  <a:schemeClr val="bg1"/>
                </a:solidFill>
              </a:rPr>
              <a:t> where </a:t>
            </a:r>
            <a:r>
              <a:rPr lang="en-US" b="1" i="1" dirty="0" err="1" smtClean="0">
                <a:solidFill>
                  <a:schemeClr val="bg1"/>
                </a:solidFill>
              </a:rPr>
              <a:t>adi</a:t>
            </a:r>
            <a:r>
              <a:rPr lang="en-US" b="1" i="1" dirty="0" smtClean="0">
                <a:solidFill>
                  <a:schemeClr val="bg1"/>
                </a:solidFill>
              </a:rPr>
              <a:t>='</a:t>
            </a:r>
            <a:r>
              <a:rPr lang="en-US" b="1" i="1" dirty="0" err="1" smtClean="0">
                <a:solidFill>
                  <a:schemeClr val="bg1"/>
                </a:solidFill>
              </a:rPr>
              <a:t>burak</a:t>
            </a:r>
            <a:r>
              <a:rPr lang="en-US" b="1" i="1" dirty="0" smtClean="0">
                <a:solidFill>
                  <a:schemeClr val="bg1"/>
                </a:solidFill>
              </a:rPr>
              <a:t>'</a:t>
            </a:r>
          </a:p>
          <a:p>
            <a:pPr>
              <a:buNone/>
            </a:pPr>
            <a:endParaRPr lang="tr-TR" b="1" i="1" dirty="0" smtClean="0"/>
          </a:p>
          <a:p>
            <a:pPr>
              <a:buNone/>
            </a:pPr>
            <a:r>
              <a:rPr lang="tr-TR" b="1" i="1" dirty="0" smtClean="0"/>
              <a:t>	Çalıştırmak için; </a:t>
            </a:r>
          </a:p>
          <a:p>
            <a:pPr lvl="2">
              <a:buNone/>
            </a:pPr>
            <a:r>
              <a:rPr lang="tr-TR" b="1" i="1" dirty="0" err="1" smtClean="0">
                <a:solidFill>
                  <a:schemeClr val="bg1"/>
                </a:solidFill>
              </a:rPr>
              <a:t>Select</a:t>
            </a:r>
            <a:r>
              <a:rPr lang="tr-TR" b="1" i="1" dirty="0" smtClean="0">
                <a:solidFill>
                  <a:schemeClr val="bg1"/>
                </a:solidFill>
              </a:rPr>
              <a:t> * </a:t>
            </a:r>
            <a:r>
              <a:rPr lang="tr-TR" b="1" i="1" dirty="0" err="1" smtClean="0">
                <a:solidFill>
                  <a:schemeClr val="bg1"/>
                </a:solidFill>
              </a:rPr>
              <a:t>from</a:t>
            </a:r>
            <a:r>
              <a:rPr lang="tr-TR" b="1" i="1" dirty="0" smtClean="0">
                <a:solidFill>
                  <a:schemeClr val="bg1"/>
                </a:solidFill>
              </a:rPr>
              <a:t> </a:t>
            </a:r>
            <a:r>
              <a:rPr lang="tr-TR" b="1" i="1" dirty="0" err="1" smtClean="0">
                <a:solidFill>
                  <a:schemeClr val="bg1"/>
                </a:solidFill>
              </a:rPr>
              <a:t>ismiburakolanlar</a:t>
            </a: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i="1" dirty="0" smtClean="0"/>
              <a:t>	Vize notu en yüksek öğrenciyi bir </a:t>
            </a:r>
            <a:r>
              <a:rPr lang="tr-TR" b="1" i="1" dirty="0" err="1" smtClean="0"/>
              <a:t>viewde</a:t>
            </a:r>
            <a:r>
              <a:rPr lang="tr-TR" b="1" i="1" dirty="0" smtClean="0"/>
              <a:t> kaydetmek istersek;</a:t>
            </a:r>
          </a:p>
          <a:p>
            <a:pPr>
              <a:buNone/>
            </a:pPr>
            <a:endParaRPr lang="tr-TR" b="1" i="1" dirty="0" smtClean="0"/>
          </a:p>
          <a:p>
            <a:pPr lvl="1">
              <a:buNone/>
            </a:pPr>
            <a:r>
              <a:rPr lang="tr-TR" b="1" i="1" dirty="0" err="1" smtClean="0">
                <a:solidFill>
                  <a:schemeClr val="bg1"/>
                </a:solidFill>
              </a:rPr>
              <a:t>create</a:t>
            </a:r>
            <a:r>
              <a:rPr lang="tr-TR" b="1" i="1" dirty="0" smtClean="0">
                <a:solidFill>
                  <a:schemeClr val="bg1"/>
                </a:solidFill>
              </a:rPr>
              <a:t> </a:t>
            </a:r>
            <a:r>
              <a:rPr lang="tr-TR" b="1" i="1" dirty="0" err="1" smtClean="0">
                <a:solidFill>
                  <a:schemeClr val="bg1"/>
                </a:solidFill>
              </a:rPr>
              <a:t>view</a:t>
            </a:r>
            <a:r>
              <a:rPr lang="tr-TR" b="1" i="1" dirty="0" smtClean="0">
                <a:solidFill>
                  <a:schemeClr val="bg1"/>
                </a:solidFill>
              </a:rPr>
              <a:t> </a:t>
            </a:r>
            <a:r>
              <a:rPr lang="tr-TR" b="1" i="1" dirty="0" err="1" smtClean="0">
                <a:solidFill>
                  <a:schemeClr val="bg1"/>
                </a:solidFill>
              </a:rPr>
              <a:t>maxvize</a:t>
            </a:r>
            <a:r>
              <a:rPr lang="tr-TR" b="1" i="1" dirty="0" smtClean="0">
                <a:solidFill>
                  <a:schemeClr val="bg1"/>
                </a:solidFill>
              </a:rPr>
              <a:t> as</a:t>
            </a:r>
          </a:p>
          <a:p>
            <a:pPr lvl="1">
              <a:buNone/>
            </a:pPr>
            <a:r>
              <a:rPr lang="en-US" b="1" i="1" dirty="0" smtClean="0">
                <a:solidFill>
                  <a:schemeClr val="bg1"/>
                </a:solidFill>
              </a:rPr>
              <a:t>select top 1 </a:t>
            </a:r>
            <a:r>
              <a:rPr lang="en-US" b="1" i="1" dirty="0" err="1" smtClean="0">
                <a:solidFill>
                  <a:schemeClr val="bg1"/>
                </a:solidFill>
              </a:rPr>
              <a:t>adi,soyadi,vize</a:t>
            </a:r>
            <a:r>
              <a:rPr lang="en-US" b="1" i="1" dirty="0" smtClean="0">
                <a:solidFill>
                  <a:schemeClr val="bg1"/>
                </a:solidFill>
              </a:rPr>
              <a:t> from </a:t>
            </a:r>
            <a:r>
              <a:rPr lang="en-US" b="1" i="1" dirty="0" err="1" smtClean="0">
                <a:solidFill>
                  <a:schemeClr val="bg1"/>
                </a:solidFill>
              </a:rPr>
              <a:t>ogrenci,notlar</a:t>
            </a:r>
            <a:r>
              <a:rPr lang="en-US" b="1" i="1" dirty="0" smtClean="0">
                <a:solidFill>
                  <a:schemeClr val="bg1"/>
                </a:solidFill>
              </a:rPr>
              <a:t> where</a:t>
            </a:r>
          </a:p>
          <a:p>
            <a:pPr lvl="1">
              <a:buNone/>
            </a:pPr>
            <a:r>
              <a:rPr lang="en-US" b="1" i="1" dirty="0" err="1" smtClean="0">
                <a:solidFill>
                  <a:schemeClr val="bg1"/>
                </a:solidFill>
              </a:rPr>
              <a:t>ogrenci.no</a:t>
            </a:r>
            <a:r>
              <a:rPr lang="en-US" b="1" i="1" dirty="0" smtClean="0">
                <a:solidFill>
                  <a:schemeClr val="bg1"/>
                </a:solidFill>
              </a:rPr>
              <a:t>=</a:t>
            </a:r>
            <a:r>
              <a:rPr lang="en-US" b="1" i="1" dirty="0" err="1" smtClean="0">
                <a:solidFill>
                  <a:schemeClr val="bg1"/>
                </a:solidFill>
              </a:rPr>
              <a:t>notlar.no</a:t>
            </a:r>
            <a:r>
              <a:rPr lang="en-US" b="1" i="1" dirty="0" smtClean="0">
                <a:solidFill>
                  <a:schemeClr val="bg1"/>
                </a:solidFill>
              </a:rPr>
              <a:t> order by </a:t>
            </a:r>
            <a:r>
              <a:rPr lang="en-US" b="1" i="1" dirty="0" err="1" smtClean="0">
                <a:solidFill>
                  <a:schemeClr val="bg1"/>
                </a:solidFill>
              </a:rPr>
              <a:t>vize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</a:rPr>
              <a:t>desc</a:t>
            </a:r>
            <a:endParaRPr lang="tr-TR" b="1" i="1" dirty="0" smtClean="0">
              <a:solidFill>
                <a:schemeClr val="bg1"/>
              </a:solidFill>
            </a:endParaRPr>
          </a:p>
          <a:p>
            <a:pPr lvl="1">
              <a:buNone/>
            </a:pPr>
            <a:endParaRPr lang="en-US" b="1" i="1" dirty="0" smtClean="0"/>
          </a:p>
          <a:p>
            <a:pPr>
              <a:buNone/>
            </a:pPr>
            <a:r>
              <a:rPr lang="tr-TR" b="1" i="1" dirty="0" smtClean="0"/>
              <a:t>	Eğer çalıştırmak istersek;</a:t>
            </a:r>
          </a:p>
          <a:p>
            <a:pPr>
              <a:buNone/>
            </a:pPr>
            <a:endParaRPr lang="tr-TR" b="1" i="1" dirty="0" smtClean="0"/>
          </a:p>
          <a:p>
            <a:pPr lvl="1">
              <a:buNone/>
            </a:pPr>
            <a:r>
              <a:rPr lang="tr-TR" b="1" i="1" dirty="0" err="1" smtClean="0">
                <a:solidFill>
                  <a:schemeClr val="bg1"/>
                </a:solidFill>
              </a:rPr>
              <a:t>select</a:t>
            </a:r>
            <a:r>
              <a:rPr lang="tr-TR" b="1" i="1" dirty="0" smtClean="0">
                <a:solidFill>
                  <a:schemeClr val="bg1"/>
                </a:solidFill>
              </a:rPr>
              <a:t> * </a:t>
            </a:r>
            <a:r>
              <a:rPr lang="tr-TR" b="1" i="1" dirty="0" err="1" smtClean="0">
                <a:solidFill>
                  <a:schemeClr val="bg1"/>
                </a:solidFill>
              </a:rPr>
              <a:t>from</a:t>
            </a:r>
            <a:r>
              <a:rPr lang="tr-TR" b="1" i="1" dirty="0" smtClean="0">
                <a:solidFill>
                  <a:schemeClr val="bg1"/>
                </a:solidFill>
              </a:rPr>
              <a:t> </a:t>
            </a:r>
            <a:r>
              <a:rPr lang="tr-TR" b="1" i="1" dirty="0" err="1" smtClean="0">
                <a:solidFill>
                  <a:schemeClr val="bg1"/>
                </a:solidFill>
              </a:rPr>
              <a:t>maxvize</a:t>
            </a: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3883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sz="3000" b="1" dirty="0" err="1" smtClean="0"/>
              <a:t>Trigger</a:t>
            </a:r>
            <a:endParaRPr lang="tr-TR" sz="3000" b="1" dirty="0" smtClean="0"/>
          </a:p>
          <a:p>
            <a:pPr>
              <a:buNone/>
            </a:pPr>
            <a:endParaRPr lang="tr-TR" sz="3000" dirty="0" smtClean="0"/>
          </a:p>
          <a:p>
            <a:pPr>
              <a:buFont typeface="Wingdings" pitchFamily="2" charset="2"/>
              <a:buChar char="Ø"/>
            </a:pPr>
            <a:r>
              <a:rPr lang="tr-TR" dirty="0" err="1" smtClean="0"/>
              <a:t>Trigger</a:t>
            </a:r>
            <a:r>
              <a:rPr lang="tr-TR" dirty="0" smtClean="0"/>
              <a:t> tetikleyici anlamına gelir programlarımızda belirli bir işlem gerçekleştiğinde programımızı tetiklemeye yarar veya tablolar arası veri bütünlüğünü korumak için kullanılırlar. Aslında </a:t>
            </a:r>
            <a:r>
              <a:rPr lang="tr-TR" dirty="0" err="1" smtClean="0"/>
              <a:t>triggerlar</a:t>
            </a:r>
            <a:r>
              <a:rPr lang="tr-TR" dirty="0" smtClean="0"/>
              <a:t> bir </a:t>
            </a:r>
            <a:r>
              <a:rPr lang="tr-TR" dirty="0" err="1" smtClean="0"/>
              <a:t>store</a:t>
            </a:r>
            <a:r>
              <a:rPr lang="tr-TR" dirty="0" smtClean="0"/>
              <a:t> </a:t>
            </a:r>
            <a:r>
              <a:rPr lang="tr-TR" dirty="0" err="1" smtClean="0"/>
              <a:t>proceduredür</a:t>
            </a:r>
            <a:r>
              <a:rPr lang="tr-TR" dirty="0" smtClean="0"/>
              <a:t> fakat farkı kendiliğinden çalışmasıdır.</a:t>
            </a:r>
          </a:p>
          <a:p>
            <a:pPr>
              <a:buNone/>
            </a:pPr>
            <a:r>
              <a:rPr lang="tr-TR" dirty="0" smtClean="0"/>
              <a:t> </a:t>
            </a:r>
            <a:br>
              <a:rPr lang="tr-TR" dirty="0" smtClean="0"/>
            </a:br>
            <a:endParaRPr lang="tr-TR" dirty="0" smtClean="0"/>
          </a:p>
          <a:p>
            <a:pPr lvl="2">
              <a:buNone/>
            </a:pPr>
            <a:r>
              <a:rPr lang="tr-TR" b="1" i="1" dirty="0" smtClean="0"/>
              <a:t>	CREATE</a:t>
            </a:r>
          </a:p>
          <a:p>
            <a:pPr lvl="2">
              <a:buNone/>
            </a:pPr>
            <a:r>
              <a:rPr lang="tr-TR" b="1" i="1" dirty="0" smtClean="0"/>
              <a:t>	TRIGGER /*</a:t>
            </a:r>
            <a:r>
              <a:rPr lang="tr-TR" b="1" i="1" dirty="0" err="1" smtClean="0"/>
              <a:t>TriggerAdı</a:t>
            </a:r>
            <a:r>
              <a:rPr lang="tr-TR" b="1" i="1" dirty="0" smtClean="0"/>
              <a:t>*/ ON /*</a:t>
            </a:r>
            <a:r>
              <a:rPr lang="tr-TR" b="1" i="1" dirty="0" err="1" smtClean="0"/>
              <a:t>TabloAdı</a:t>
            </a:r>
            <a:r>
              <a:rPr lang="tr-TR" b="1" i="1" dirty="0" smtClean="0"/>
              <a:t>*/ </a:t>
            </a:r>
            <a:br>
              <a:rPr lang="tr-TR" b="1" i="1" dirty="0" smtClean="0"/>
            </a:br>
            <a:r>
              <a:rPr lang="tr-TR" b="1" i="1" dirty="0" smtClean="0"/>
              <a:t>AFTER INSERT,DELETE,UPDATE</a:t>
            </a:r>
            <a:br>
              <a:rPr lang="tr-TR" b="1" i="1" dirty="0" smtClean="0"/>
            </a:br>
            <a:r>
              <a:rPr lang="tr-TR" b="1" i="1" dirty="0" smtClean="0"/>
              <a:t>AS </a:t>
            </a:r>
            <a:br>
              <a:rPr lang="tr-TR" b="1" i="1" dirty="0" smtClean="0"/>
            </a:br>
            <a:r>
              <a:rPr lang="tr-TR" b="1" i="1" dirty="0" smtClean="0"/>
              <a:t>BEGIN</a:t>
            </a:r>
            <a:br>
              <a:rPr lang="tr-TR" b="1" i="1" dirty="0" smtClean="0"/>
            </a:br>
            <a:r>
              <a:rPr lang="tr-TR" b="1" i="1" dirty="0" smtClean="0"/>
              <a:t>/*Yazmak istediğimiz </a:t>
            </a:r>
            <a:r>
              <a:rPr lang="tr-TR" b="1" i="1" dirty="0" err="1" smtClean="0"/>
              <a:t>sql</a:t>
            </a:r>
            <a:r>
              <a:rPr lang="tr-TR" b="1" i="1" dirty="0" smtClean="0"/>
              <a:t> komutları*/</a:t>
            </a:r>
            <a:br>
              <a:rPr lang="tr-TR" b="1" i="1" dirty="0" smtClean="0"/>
            </a:br>
            <a:r>
              <a:rPr lang="tr-TR" b="1" i="1" dirty="0" smtClean="0"/>
              <a:t>END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24454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tr-TR" sz="2400" b="1" dirty="0" err="1" smtClean="0"/>
              <a:t>Trigger</a:t>
            </a:r>
            <a:r>
              <a:rPr lang="tr-TR" sz="2400" b="1" dirty="0" smtClean="0"/>
              <a:t> Ne Zaman Kullanılır?</a:t>
            </a:r>
          </a:p>
          <a:p>
            <a:pPr lvl="2">
              <a:buNone/>
            </a:pPr>
            <a:endParaRPr lang="tr-TR" dirty="0" smtClean="0"/>
          </a:p>
          <a:p>
            <a:pPr lvl="0">
              <a:buFont typeface="Wingdings" pitchFamily="2" charset="2"/>
              <a:buChar char="Ø"/>
            </a:pPr>
            <a:r>
              <a:rPr lang="tr-TR" dirty="0" smtClean="0"/>
              <a:t>Değişiklikleri takip etmek,</a:t>
            </a:r>
          </a:p>
          <a:p>
            <a:pPr lvl="0">
              <a:buFont typeface="Wingdings" pitchFamily="2" charset="2"/>
              <a:buChar char="Ø"/>
            </a:pPr>
            <a:r>
              <a:rPr lang="tr-TR" dirty="0" smtClean="0"/>
              <a:t>Birincil anahtar üretmek,</a:t>
            </a:r>
          </a:p>
          <a:p>
            <a:pPr lvl="0">
              <a:buFont typeface="Wingdings" pitchFamily="2" charset="2"/>
              <a:buChar char="Ø"/>
            </a:pPr>
            <a:r>
              <a:rPr lang="tr-TR" dirty="0" smtClean="0"/>
              <a:t>Karmaşık iş kurallarını gerçekleştirmek,</a:t>
            </a:r>
          </a:p>
          <a:p>
            <a:pPr lvl="0">
              <a:buFont typeface="Wingdings" pitchFamily="2" charset="2"/>
              <a:buChar char="Ø"/>
            </a:pPr>
            <a:r>
              <a:rPr lang="tr-TR" dirty="0" smtClean="0"/>
              <a:t>E-posta atmak gibi olayları otomatik olarak yapmak,</a:t>
            </a:r>
          </a:p>
          <a:p>
            <a:pPr lvl="0">
              <a:buFont typeface="Wingdings" pitchFamily="2" charset="2"/>
              <a:buChar char="Ø"/>
            </a:pPr>
            <a:r>
              <a:rPr lang="tr-TR" dirty="0" smtClean="0"/>
              <a:t>Standart hata mesajlarının dışında bir hata mesajı elde etmek,</a:t>
            </a:r>
          </a:p>
          <a:p>
            <a:pPr lvl="0">
              <a:buFont typeface="Wingdings" pitchFamily="2" charset="2"/>
              <a:buChar char="Ø"/>
            </a:pPr>
            <a:r>
              <a:rPr lang="tr-TR" dirty="0" smtClean="0"/>
              <a:t>Veritabanı erişimlerini takip edebilmek,</a:t>
            </a:r>
          </a:p>
          <a:p>
            <a:pPr lvl="0">
              <a:buFont typeface="Wingdings" pitchFamily="2" charset="2"/>
              <a:buChar char="Ø"/>
            </a:pPr>
            <a:r>
              <a:rPr lang="tr-TR" dirty="0" smtClean="0"/>
              <a:t>Nesnede meydana gelebilecek değişiklikleri takip ve engellemektir.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387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 smtClean="0"/>
              <a:t>			</a:t>
            </a:r>
            <a:r>
              <a:rPr lang="tr-TR" b="1" dirty="0" err="1" smtClean="0"/>
              <a:t>Trigger</a:t>
            </a:r>
            <a:r>
              <a:rPr lang="tr-TR" b="1" dirty="0" smtClean="0"/>
              <a:t> Ateşleyen Olaylar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err="1" smtClean="0"/>
              <a:t>Trigger</a:t>
            </a:r>
            <a:r>
              <a:rPr lang="tr-TR" dirty="0" smtClean="0"/>
              <a:t> çalıştığı zaman </a:t>
            </a:r>
            <a:r>
              <a:rPr lang="tr-TR" dirty="0" err="1" smtClean="0"/>
              <a:t>Inserted</a:t>
            </a:r>
            <a:r>
              <a:rPr lang="tr-TR" dirty="0" smtClean="0"/>
              <a:t> ve </a:t>
            </a:r>
            <a:r>
              <a:rPr lang="tr-TR" dirty="0" err="1" smtClean="0"/>
              <a:t>Deleted</a:t>
            </a:r>
            <a:r>
              <a:rPr lang="tr-TR" dirty="0" smtClean="0"/>
              <a:t> adı verilen sahte tabloları kullanır. Bu tablolar </a:t>
            </a:r>
            <a:r>
              <a:rPr lang="tr-TR" dirty="0" err="1" smtClean="0"/>
              <a:t>triggerin</a:t>
            </a:r>
            <a:r>
              <a:rPr lang="tr-TR" dirty="0" smtClean="0"/>
              <a:t> ateşlendiği tabloyla eşdeğer alanlara sahiptir. Bunlar da mantıksal olarak </a:t>
            </a:r>
            <a:r>
              <a:rPr lang="tr-TR" dirty="0" err="1" smtClean="0"/>
              <a:t>RAM’de</a:t>
            </a:r>
            <a:r>
              <a:rPr lang="tr-TR" dirty="0" smtClean="0"/>
              <a:t> bulunur. Asıl tabloya bir kayıt eklendiğinde ve </a:t>
            </a:r>
            <a:r>
              <a:rPr lang="tr-TR" dirty="0" err="1" smtClean="0"/>
              <a:t>trigger</a:t>
            </a:r>
            <a:r>
              <a:rPr lang="tr-TR" dirty="0" smtClean="0"/>
              <a:t> ateşlendiğinde bu kayıt </a:t>
            </a:r>
            <a:r>
              <a:rPr lang="tr-TR" dirty="0" err="1" smtClean="0"/>
              <a:t>Inserted</a:t>
            </a:r>
            <a:r>
              <a:rPr lang="tr-TR" dirty="0" smtClean="0"/>
              <a:t> tablosuna da eklenir. Tablodan bir kayıt silindiğinde silinen kayıt </a:t>
            </a:r>
            <a:r>
              <a:rPr lang="tr-TR" dirty="0" err="1" smtClean="0"/>
              <a:t>Deleted</a:t>
            </a:r>
            <a:r>
              <a:rPr lang="tr-TR" dirty="0" smtClean="0"/>
              <a:t> sahte tablosuna da eklenir. </a:t>
            </a:r>
            <a:r>
              <a:rPr lang="tr-TR" dirty="0" err="1" smtClean="0"/>
              <a:t>Update</a:t>
            </a:r>
            <a:r>
              <a:rPr lang="tr-TR" dirty="0" smtClean="0"/>
              <a:t> işlemi ise önce silme (</a:t>
            </a:r>
            <a:r>
              <a:rPr lang="tr-TR" dirty="0" err="1" smtClean="0"/>
              <a:t>Delete</a:t>
            </a:r>
            <a:r>
              <a:rPr lang="tr-TR" dirty="0" smtClean="0"/>
              <a:t>) ve ardından bir kayıt ekleme (</a:t>
            </a:r>
            <a:r>
              <a:rPr lang="tr-TR" dirty="0" err="1" smtClean="0"/>
              <a:t>Insert</a:t>
            </a:r>
            <a:r>
              <a:rPr lang="tr-TR" dirty="0" smtClean="0"/>
              <a:t>) olarak ele alınır. Bir kayıt güncellendiğinde asıl kayıt </a:t>
            </a:r>
            <a:r>
              <a:rPr lang="tr-TR" dirty="0" err="1" smtClean="0"/>
              <a:t>Deleted</a:t>
            </a:r>
            <a:r>
              <a:rPr lang="tr-TR" dirty="0" smtClean="0"/>
              <a:t> sahte tablosuna, değişen kayıt da </a:t>
            </a:r>
            <a:r>
              <a:rPr lang="tr-TR" dirty="0" err="1" smtClean="0"/>
              <a:t>Inserted</a:t>
            </a:r>
            <a:r>
              <a:rPr lang="tr-TR" dirty="0" smtClean="0"/>
              <a:t> sahte tablosuna yazılır.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Turgut </a:t>
            </a:r>
            <a:r>
              <a:rPr lang="tr-TR" dirty="0" err="1" smtClean="0"/>
              <a:t>Özseven</a:t>
            </a:r>
            <a:r>
              <a:rPr lang="tr-TR" dirty="0" smtClean="0"/>
              <a:t>-Veri tabanı yönetim sistemleri kitabı</a:t>
            </a:r>
          </a:p>
          <a:p>
            <a:r>
              <a:rPr lang="tr-TR" dirty="0" smtClean="0"/>
              <a:t>ORACLE veri tabanı eğitimi notları</a:t>
            </a:r>
          </a:p>
          <a:p>
            <a:r>
              <a:rPr lang="tr-TR" dirty="0" smtClean="0"/>
              <a:t>Prof. Dr. Ümit </a:t>
            </a:r>
            <a:r>
              <a:rPr lang="tr-TR" dirty="0" err="1" smtClean="0"/>
              <a:t>Kocabıçak</a:t>
            </a:r>
            <a:r>
              <a:rPr lang="tr-TR" dirty="0" smtClean="0"/>
              <a:t> Sakarya üniversitesi Veri tabanı ders notları.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ğıt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ğı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</TotalTime>
  <Words>213</Words>
  <Application>Microsoft Office PowerPoint</Application>
  <PresentationFormat>Ekran Gösterisi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Constantia</vt:lpstr>
      <vt:lpstr>Wingdings</vt:lpstr>
      <vt:lpstr>Wingdings 2</vt:lpstr>
      <vt:lpstr>Kağıt</vt:lpstr>
      <vt:lpstr>Öğretim Görevlisi  Alper Talha Karadeniz  Veri Tabanı 2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Öğretim Görevlisi  Alper Talha Karadeniz  Veri Tabanı 1</dc:title>
  <dc:creator>alper</dc:creator>
  <cp:lastModifiedBy>Alper Karadeniz</cp:lastModifiedBy>
  <cp:revision>4</cp:revision>
  <dcterms:created xsi:type="dcterms:W3CDTF">2015-07-25T01:20:25Z</dcterms:created>
  <dcterms:modified xsi:type="dcterms:W3CDTF">2016-08-24T11:55:03Z</dcterms:modified>
</cp:coreProperties>
</file>